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63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a-fs1\Assesment&amp;PR\Assessment\Assessment%20Data%202007-2013\Submitted%20Assessment%20Reports%2007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a-fs1\Assesment&amp;PR\Assessment\Assessment%20Data%202007-2013\Submitted%20Assessment%20Reports%2007-13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aa-fs1\Assesment&amp;PR\Assessment\Assessment%20Data%202007-2013\Use%20of%20Results%20by%20year%20chart%20and%20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a-fs1\Assesment&amp;PR\Assessment\Assessment%20Data%202007-2013\Use%20of%20Results%20by%20year%20and%20type_all%20colleges_bar%20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Total</a:t>
            </a:r>
            <a:r>
              <a:rPr lang="en-US" baseline="0" dirty="0" smtClean="0"/>
              <a:t> </a:t>
            </a:r>
            <a:r>
              <a:rPr lang="en-US" baseline="0" dirty="0"/>
              <a:t>Assessment Reports Submitted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Sheet1!$L$1:$L$6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Sheet1!$M$1:$M$6</c:f>
              <c:numCache>
                <c:formatCode>General</c:formatCode>
                <c:ptCount val="6"/>
                <c:pt idx="0">
                  <c:v>26</c:v>
                </c:pt>
                <c:pt idx="1">
                  <c:v>50</c:v>
                </c:pt>
                <c:pt idx="2">
                  <c:v>69</c:v>
                </c:pt>
                <c:pt idx="3">
                  <c:v>71</c:v>
                </c:pt>
                <c:pt idx="4">
                  <c:v>62</c:v>
                </c:pt>
                <c:pt idx="5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828352"/>
        <c:axId val="107829888"/>
      </c:barChart>
      <c:catAx>
        <c:axId val="107828352"/>
        <c:scaling>
          <c:orientation val="minMax"/>
        </c:scaling>
        <c:delete val="0"/>
        <c:axPos val="b"/>
        <c:majorTickMark val="out"/>
        <c:minorTickMark val="none"/>
        <c:tickLblPos val="nextTo"/>
        <c:crossAx val="107829888"/>
        <c:crosses val="autoZero"/>
        <c:auto val="1"/>
        <c:lblAlgn val="ctr"/>
        <c:lblOffset val="100"/>
        <c:noMultiLvlLbl val="0"/>
      </c:catAx>
      <c:valAx>
        <c:axId val="107829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828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Assessment </a:t>
            </a:r>
            <a:r>
              <a:rPr lang="en-US" dirty="0"/>
              <a:t>Reports</a:t>
            </a:r>
            <a:r>
              <a:rPr lang="en-US" baseline="0" dirty="0"/>
              <a:t> Submitted by College 2007-2013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2007-08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Sheet1!$B$3:$B$11</c:f>
              <c:numCache>
                <c:formatCode>General</c:formatCode>
                <c:ptCount val="9"/>
                <c:pt idx="0">
                  <c:v>1</c:v>
                </c:pt>
                <c:pt idx="1">
                  <c:v>8</c:v>
                </c:pt>
                <c:pt idx="2">
                  <c:v>8</c:v>
                </c:pt>
                <c:pt idx="3">
                  <c:v>0</c:v>
                </c:pt>
                <c:pt idx="4">
                  <c:v>0</c:v>
                </c:pt>
                <c:pt idx="5">
                  <c:v>4</c:v>
                </c:pt>
                <c:pt idx="6">
                  <c:v>1</c:v>
                </c:pt>
                <c:pt idx="7">
                  <c:v>4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2008-09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Sheet1!$C$3:$C$11</c:f>
              <c:numCache>
                <c:formatCode>General</c:formatCode>
                <c:ptCount val="9"/>
                <c:pt idx="0">
                  <c:v>6</c:v>
                </c:pt>
                <c:pt idx="1">
                  <c:v>8</c:v>
                </c:pt>
                <c:pt idx="2">
                  <c:v>8</c:v>
                </c:pt>
                <c:pt idx="3">
                  <c:v>1</c:v>
                </c:pt>
                <c:pt idx="4">
                  <c:v>7</c:v>
                </c:pt>
                <c:pt idx="5">
                  <c:v>15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2009-10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Sheet1!$D$3:$D$11</c:f>
              <c:numCache>
                <c:formatCode>General</c:formatCode>
                <c:ptCount val="9"/>
                <c:pt idx="0">
                  <c:v>8</c:v>
                </c:pt>
                <c:pt idx="1">
                  <c:v>9</c:v>
                </c:pt>
                <c:pt idx="2">
                  <c:v>9</c:v>
                </c:pt>
                <c:pt idx="3">
                  <c:v>11</c:v>
                </c:pt>
                <c:pt idx="4">
                  <c:v>7</c:v>
                </c:pt>
                <c:pt idx="5">
                  <c:v>11</c:v>
                </c:pt>
                <c:pt idx="6">
                  <c:v>9</c:v>
                </c:pt>
                <c:pt idx="7">
                  <c:v>5</c:v>
                </c:pt>
                <c:pt idx="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2010-11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Sheet1!$E$3:$E$11</c:f>
              <c:numCache>
                <c:formatCode>General</c:formatCode>
                <c:ptCount val="9"/>
                <c:pt idx="0">
                  <c:v>8</c:v>
                </c:pt>
                <c:pt idx="1">
                  <c:v>2</c:v>
                </c:pt>
                <c:pt idx="2">
                  <c:v>7</c:v>
                </c:pt>
                <c:pt idx="3">
                  <c:v>12</c:v>
                </c:pt>
                <c:pt idx="4">
                  <c:v>11</c:v>
                </c:pt>
                <c:pt idx="5">
                  <c:v>15</c:v>
                </c:pt>
                <c:pt idx="6">
                  <c:v>9</c:v>
                </c:pt>
                <c:pt idx="7">
                  <c:v>6</c:v>
                </c:pt>
                <c:pt idx="8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2011-12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Sheet1!$F$3:$F$11</c:f>
              <c:numCache>
                <c:formatCode>General</c:formatCode>
                <c:ptCount val="9"/>
                <c:pt idx="0">
                  <c:v>6</c:v>
                </c:pt>
                <c:pt idx="1">
                  <c:v>1</c:v>
                </c:pt>
                <c:pt idx="2">
                  <c:v>6</c:v>
                </c:pt>
                <c:pt idx="3">
                  <c:v>6</c:v>
                </c:pt>
                <c:pt idx="4">
                  <c:v>12</c:v>
                </c:pt>
                <c:pt idx="5">
                  <c:v>16</c:v>
                </c:pt>
                <c:pt idx="6">
                  <c:v>9</c:v>
                </c:pt>
                <c:pt idx="7">
                  <c:v>5</c:v>
                </c:pt>
                <c:pt idx="8">
                  <c:v>1</c:v>
                </c:pt>
              </c:numCache>
            </c:numRef>
          </c:val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2012-13</c:v>
                </c:pt>
              </c:strCache>
            </c:strRef>
          </c:tx>
          <c:invertIfNegative val="0"/>
          <c:cat>
            <c:strRef>
              <c:f>Sheet1!$A$3:$A$11</c:f>
              <c:strCache>
                <c:ptCount val="9"/>
                <c:pt idx="0">
                  <c:v>AMC</c:v>
                </c:pt>
                <c:pt idx="1">
                  <c:v>COBAE</c:v>
                </c:pt>
                <c:pt idx="2">
                  <c:v>ENG &amp; CS</c:v>
                </c:pt>
                <c:pt idx="3">
                  <c:v>EDUC</c:v>
                </c:pt>
                <c:pt idx="4">
                  <c:v>HHD</c:v>
                </c:pt>
                <c:pt idx="5">
                  <c:v>HUM</c:v>
                </c:pt>
                <c:pt idx="6">
                  <c:v>S &amp; BS</c:v>
                </c:pt>
                <c:pt idx="7">
                  <c:v>Sci &amp; Math</c:v>
                </c:pt>
                <c:pt idx="8">
                  <c:v>OVIATT</c:v>
                </c:pt>
              </c:strCache>
            </c:strRef>
          </c:cat>
          <c:val>
            <c:numRef>
              <c:f>Sheet1!$G$3:$G$11</c:f>
              <c:numCache>
                <c:formatCode>General</c:formatCode>
                <c:ptCount val="9"/>
                <c:pt idx="0">
                  <c:v>6</c:v>
                </c:pt>
                <c:pt idx="1">
                  <c:v>3</c:v>
                </c:pt>
                <c:pt idx="2">
                  <c:v>6</c:v>
                </c:pt>
                <c:pt idx="3">
                  <c:v>1</c:v>
                </c:pt>
                <c:pt idx="4">
                  <c:v>12</c:v>
                </c:pt>
                <c:pt idx="5">
                  <c:v>15</c:v>
                </c:pt>
                <c:pt idx="6">
                  <c:v>9</c:v>
                </c:pt>
                <c:pt idx="7">
                  <c:v>6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870848"/>
        <c:axId val="107422080"/>
      </c:barChart>
      <c:catAx>
        <c:axId val="107870848"/>
        <c:scaling>
          <c:orientation val="minMax"/>
        </c:scaling>
        <c:delete val="0"/>
        <c:axPos val="b"/>
        <c:majorTickMark val="out"/>
        <c:minorTickMark val="none"/>
        <c:tickLblPos val="nextTo"/>
        <c:crossAx val="107422080"/>
        <c:crosses val="autoZero"/>
        <c:auto val="1"/>
        <c:lblAlgn val="ctr"/>
        <c:lblOffset val="100"/>
        <c:noMultiLvlLbl val="0"/>
      </c:catAx>
      <c:valAx>
        <c:axId val="10742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870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Sheet1!$B$13</c:f>
              <c:strCache>
                <c:ptCount val="1"/>
                <c:pt idx="0">
                  <c:v>Revise 
Course 
Content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Sheet1!$B$14:$B$19</c:f>
              <c:numCache>
                <c:formatCode>General</c:formatCode>
                <c:ptCount val="6"/>
                <c:pt idx="0">
                  <c:v>18</c:v>
                </c:pt>
                <c:pt idx="1">
                  <c:v>12</c:v>
                </c:pt>
                <c:pt idx="2">
                  <c:v>11</c:v>
                </c:pt>
                <c:pt idx="3">
                  <c:v>16</c:v>
                </c:pt>
                <c:pt idx="4">
                  <c:v>20</c:v>
                </c:pt>
                <c:pt idx="5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Sheet1!$C$13</c:f>
              <c:strCache>
                <c:ptCount val="1"/>
                <c:pt idx="0">
                  <c:v>New 
Course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Sheet1!$C$14:$C$19</c:f>
              <c:numCache>
                <c:formatCode>General</c:formatCode>
                <c:ptCount val="6"/>
                <c:pt idx="0">
                  <c:v>8</c:v>
                </c:pt>
                <c:pt idx="1">
                  <c:v>5</c:v>
                </c:pt>
                <c:pt idx="2">
                  <c:v>5</c:v>
                </c:pt>
                <c:pt idx="3">
                  <c:v>10</c:v>
                </c:pt>
                <c:pt idx="4">
                  <c:v>11</c:v>
                </c:pt>
                <c:pt idx="5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Sheet1!$D$13</c:f>
              <c:strCache>
                <c:ptCount val="1"/>
                <c:pt idx="0">
                  <c:v>Other
Program 
Revisions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Sheet1!$D$14:$D$19</c:f>
              <c:numCache>
                <c:formatCode>General</c:formatCode>
                <c:ptCount val="6"/>
                <c:pt idx="0">
                  <c:v>25</c:v>
                </c:pt>
                <c:pt idx="1">
                  <c:v>15</c:v>
                </c:pt>
                <c:pt idx="2">
                  <c:v>9</c:v>
                </c:pt>
                <c:pt idx="3">
                  <c:v>19</c:v>
                </c:pt>
                <c:pt idx="4">
                  <c:v>22</c:v>
                </c:pt>
                <c:pt idx="5">
                  <c:v>12</c:v>
                </c:pt>
              </c:numCache>
            </c:numRef>
          </c:val>
        </c:ser>
        <c:ser>
          <c:idx val="3"/>
          <c:order val="3"/>
          <c:tx>
            <c:strRef>
              <c:f>Sheet1!$E$13</c:f>
              <c:strCache>
                <c:ptCount val="1"/>
                <c:pt idx="0">
                  <c:v>Revise 
SLOs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Sheet1!$E$14:$E$19</c:f>
              <c:numCache>
                <c:formatCode>General</c:formatCode>
                <c:ptCount val="6"/>
                <c:pt idx="0">
                  <c:v>9</c:v>
                </c:pt>
                <c:pt idx="1">
                  <c:v>0</c:v>
                </c:pt>
                <c:pt idx="2">
                  <c:v>6</c:v>
                </c:pt>
                <c:pt idx="3">
                  <c:v>9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Sheet1!$F$13</c:f>
              <c:strCache>
                <c:ptCount val="1"/>
                <c:pt idx="0">
                  <c:v>Revise
Assignment(s)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Sheet1!$F$14:$F$19</c:f>
              <c:numCache>
                <c:formatCode>General</c:formatCode>
                <c:ptCount val="6"/>
                <c:pt idx="0">
                  <c:v>15</c:v>
                </c:pt>
                <c:pt idx="1">
                  <c:v>6</c:v>
                </c:pt>
                <c:pt idx="2">
                  <c:v>10</c:v>
                </c:pt>
                <c:pt idx="3">
                  <c:v>8</c:v>
                </c:pt>
                <c:pt idx="4">
                  <c:v>7</c:v>
                </c:pt>
                <c:pt idx="5">
                  <c:v>18</c:v>
                </c:pt>
              </c:numCache>
            </c:numRef>
          </c:val>
        </c:ser>
        <c:ser>
          <c:idx val="5"/>
          <c:order val="5"/>
          <c:tx>
            <c:strRef>
              <c:f>Sheet1!$G$13</c:f>
              <c:strCache>
                <c:ptCount val="1"/>
                <c:pt idx="0">
                  <c:v>New 
Assessment
Instrument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Sheet1!$G$14:$G$19</c:f>
              <c:numCache>
                <c:formatCode>General</c:formatCode>
                <c:ptCount val="6"/>
                <c:pt idx="0">
                  <c:v>21</c:v>
                </c:pt>
                <c:pt idx="1">
                  <c:v>10</c:v>
                </c:pt>
                <c:pt idx="2">
                  <c:v>16</c:v>
                </c:pt>
                <c:pt idx="3">
                  <c:v>27</c:v>
                </c:pt>
                <c:pt idx="4">
                  <c:v>35</c:v>
                </c:pt>
                <c:pt idx="5">
                  <c:v>20</c:v>
                </c:pt>
              </c:numCache>
            </c:numRef>
          </c:val>
        </c:ser>
        <c:ser>
          <c:idx val="6"/>
          <c:order val="6"/>
          <c:tx>
            <c:strRef>
              <c:f>Sheet1!$H$13</c:f>
              <c:strCache>
                <c:ptCount val="1"/>
                <c:pt idx="0">
                  <c:v>New 
Assessment
Committee or 
Meetings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Sheet1!$H$14:$H$19</c:f>
              <c:numCache>
                <c:formatCode>General</c:formatCode>
                <c:ptCount val="6"/>
                <c:pt idx="0">
                  <c:v>2</c:v>
                </c:pt>
                <c:pt idx="1">
                  <c:v>0</c:v>
                </c:pt>
                <c:pt idx="2">
                  <c:v>5</c:v>
                </c:pt>
                <c:pt idx="3">
                  <c:v>5</c:v>
                </c:pt>
                <c:pt idx="4">
                  <c:v>2</c:v>
                </c:pt>
                <c:pt idx="5">
                  <c:v>5</c:v>
                </c:pt>
              </c:numCache>
            </c:numRef>
          </c:val>
        </c:ser>
        <c:ser>
          <c:idx val="7"/>
          <c:order val="7"/>
          <c:tx>
            <c:strRef>
              <c:f>Sheet1!$I$13</c:f>
              <c:strCache>
                <c:ptCount val="1"/>
                <c:pt idx="0">
                  <c:v>New Strategic
or Other
Planning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Sheet1!$I$14:$I$19</c:f>
              <c:numCache>
                <c:formatCode>General</c:formatCode>
                <c:ptCount val="6"/>
                <c:pt idx="0">
                  <c:v>2</c:v>
                </c:pt>
                <c:pt idx="1">
                  <c:v>0</c:v>
                </c:pt>
                <c:pt idx="2">
                  <c:v>14</c:v>
                </c:pt>
                <c:pt idx="3">
                  <c:v>13</c:v>
                </c:pt>
                <c:pt idx="4">
                  <c:v>6</c:v>
                </c:pt>
                <c:pt idx="5">
                  <c:v>7</c:v>
                </c:pt>
              </c:numCache>
            </c:numRef>
          </c:val>
        </c:ser>
        <c:ser>
          <c:idx val="8"/>
          <c:order val="8"/>
          <c:tx>
            <c:strRef>
              <c:f>Sheet1!$J$13</c:f>
              <c:strCache>
                <c:ptCount val="1"/>
                <c:pt idx="0">
                  <c:v>None 
this
year</c:v>
                </c:pt>
              </c:strCache>
            </c:strRef>
          </c:tx>
          <c:invertIfNegative val="0"/>
          <c:cat>
            <c:strRef>
              <c:f>Sheet1!$A$14:$A$19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Sheet1!$J$14:$J$19</c:f>
              <c:numCache>
                <c:formatCode>General</c:formatCode>
                <c:ptCount val="6"/>
                <c:pt idx="0">
                  <c:v>15</c:v>
                </c:pt>
                <c:pt idx="1">
                  <c:v>12</c:v>
                </c:pt>
                <c:pt idx="2">
                  <c:v>20</c:v>
                </c:pt>
                <c:pt idx="3">
                  <c:v>18</c:v>
                </c:pt>
                <c:pt idx="4">
                  <c:v>22</c:v>
                </c:pt>
                <c:pt idx="5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7466112"/>
        <c:axId val="107484288"/>
        <c:axId val="0"/>
      </c:bar3DChart>
      <c:catAx>
        <c:axId val="107466112"/>
        <c:scaling>
          <c:orientation val="minMax"/>
        </c:scaling>
        <c:delete val="0"/>
        <c:axPos val="b"/>
        <c:majorTickMark val="out"/>
        <c:minorTickMark val="none"/>
        <c:tickLblPos val="nextTo"/>
        <c:crossAx val="107484288"/>
        <c:crosses val="autoZero"/>
        <c:auto val="1"/>
        <c:lblAlgn val="ctr"/>
        <c:lblOffset val="100"/>
        <c:noMultiLvlLbl val="0"/>
      </c:catAx>
      <c:valAx>
        <c:axId val="107484288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7466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564780363992965"/>
          <c:y val="0.11194923419382703"/>
          <c:w val="0.13885769086556488"/>
          <c:h val="0.84844094488188981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Use</a:t>
            </a:r>
            <a:r>
              <a:rPr lang="en-US" baseline="0" dirty="0" smtClean="0"/>
              <a:t> </a:t>
            </a:r>
            <a:r>
              <a:rPr lang="en-US" baseline="0" dirty="0"/>
              <a:t>of Results by year and type - All Colleges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'Z:\Assessment\Assessment Data 2007-2013\[Use of Results by year chart.xlsx]Sheet1'!$B$13</c:f>
              <c:strCache>
                <c:ptCount val="1"/>
                <c:pt idx="0">
                  <c:v>Revise 
Course 
Content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chart.xlsx]Sheet1'!$B$14:$B$19</c:f>
              <c:numCache>
                <c:formatCode>General</c:formatCode>
                <c:ptCount val="6"/>
                <c:pt idx="0">
                  <c:v>18</c:v>
                </c:pt>
                <c:pt idx="1">
                  <c:v>12</c:v>
                </c:pt>
                <c:pt idx="2">
                  <c:v>11</c:v>
                </c:pt>
                <c:pt idx="3">
                  <c:v>16</c:v>
                </c:pt>
                <c:pt idx="4">
                  <c:v>20</c:v>
                </c:pt>
                <c:pt idx="5">
                  <c:v>17</c:v>
                </c:pt>
              </c:numCache>
            </c:numRef>
          </c:val>
        </c:ser>
        <c:ser>
          <c:idx val="1"/>
          <c:order val="1"/>
          <c:tx>
            <c:strRef>
              <c:f>'Z:\Assessment\Assessment Data 2007-2013\[Use of Results by year chart.xlsx]Sheet1'!$C$13</c:f>
              <c:strCache>
                <c:ptCount val="1"/>
                <c:pt idx="0">
                  <c:v>New 
Course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chart.xlsx]Sheet1'!$C$14:$C$19</c:f>
              <c:numCache>
                <c:formatCode>General</c:formatCode>
                <c:ptCount val="6"/>
                <c:pt idx="0">
                  <c:v>8</c:v>
                </c:pt>
                <c:pt idx="1">
                  <c:v>5</c:v>
                </c:pt>
                <c:pt idx="2">
                  <c:v>5</c:v>
                </c:pt>
                <c:pt idx="3">
                  <c:v>10</c:v>
                </c:pt>
                <c:pt idx="4">
                  <c:v>11</c:v>
                </c:pt>
                <c:pt idx="5">
                  <c:v>11</c:v>
                </c:pt>
              </c:numCache>
            </c:numRef>
          </c:val>
        </c:ser>
        <c:ser>
          <c:idx val="2"/>
          <c:order val="2"/>
          <c:tx>
            <c:strRef>
              <c:f>'Z:\Assessment\Assessment Data 2007-2013\[Use of Results by year chart.xlsx]Sheet1'!$D$13</c:f>
              <c:strCache>
                <c:ptCount val="1"/>
                <c:pt idx="0">
                  <c:v>Other
Program 
Revisions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chart.xlsx]Sheet1'!$D$14:$D$19</c:f>
              <c:numCache>
                <c:formatCode>General</c:formatCode>
                <c:ptCount val="6"/>
                <c:pt idx="0">
                  <c:v>25</c:v>
                </c:pt>
                <c:pt idx="1">
                  <c:v>15</c:v>
                </c:pt>
                <c:pt idx="2">
                  <c:v>9</c:v>
                </c:pt>
                <c:pt idx="3">
                  <c:v>19</c:v>
                </c:pt>
                <c:pt idx="4">
                  <c:v>22</c:v>
                </c:pt>
                <c:pt idx="5">
                  <c:v>12</c:v>
                </c:pt>
              </c:numCache>
            </c:numRef>
          </c:val>
        </c:ser>
        <c:ser>
          <c:idx val="3"/>
          <c:order val="3"/>
          <c:tx>
            <c:strRef>
              <c:f>'Z:\Assessment\Assessment Data 2007-2013\[Use of Results by year chart.xlsx]Sheet1'!$E$13</c:f>
              <c:strCache>
                <c:ptCount val="1"/>
                <c:pt idx="0">
                  <c:v>Revise 
SLOs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chart.xlsx]Sheet1'!$E$14:$E$19</c:f>
              <c:numCache>
                <c:formatCode>General</c:formatCode>
                <c:ptCount val="6"/>
                <c:pt idx="0">
                  <c:v>9</c:v>
                </c:pt>
                <c:pt idx="1">
                  <c:v>0</c:v>
                </c:pt>
                <c:pt idx="2">
                  <c:v>6</c:v>
                </c:pt>
                <c:pt idx="3">
                  <c:v>9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'Z:\Assessment\Assessment Data 2007-2013\[Use of Results by year chart.xlsx]Sheet1'!$F$13</c:f>
              <c:strCache>
                <c:ptCount val="1"/>
                <c:pt idx="0">
                  <c:v>Revise
Assignment(s)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chart.xlsx]Sheet1'!$F$14:$F$19</c:f>
              <c:numCache>
                <c:formatCode>General</c:formatCode>
                <c:ptCount val="6"/>
                <c:pt idx="0">
                  <c:v>15</c:v>
                </c:pt>
                <c:pt idx="1">
                  <c:v>6</c:v>
                </c:pt>
                <c:pt idx="2">
                  <c:v>10</c:v>
                </c:pt>
                <c:pt idx="3">
                  <c:v>8</c:v>
                </c:pt>
                <c:pt idx="4">
                  <c:v>7</c:v>
                </c:pt>
                <c:pt idx="5">
                  <c:v>18</c:v>
                </c:pt>
              </c:numCache>
            </c:numRef>
          </c:val>
        </c:ser>
        <c:ser>
          <c:idx val="5"/>
          <c:order val="5"/>
          <c:tx>
            <c:strRef>
              <c:f>'Z:\Assessment\Assessment Data 2007-2013\[Use of Results by year chart.xlsx]Sheet1'!$G$13</c:f>
              <c:strCache>
                <c:ptCount val="1"/>
                <c:pt idx="0">
                  <c:v>New 
Assessment
Instrument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chart.xlsx]Sheet1'!$G$14:$G$19</c:f>
              <c:numCache>
                <c:formatCode>General</c:formatCode>
                <c:ptCount val="6"/>
                <c:pt idx="0">
                  <c:v>21</c:v>
                </c:pt>
                <c:pt idx="1">
                  <c:v>10</c:v>
                </c:pt>
                <c:pt idx="2">
                  <c:v>16</c:v>
                </c:pt>
                <c:pt idx="3">
                  <c:v>27</c:v>
                </c:pt>
                <c:pt idx="4">
                  <c:v>35</c:v>
                </c:pt>
                <c:pt idx="5">
                  <c:v>20</c:v>
                </c:pt>
              </c:numCache>
            </c:numRef>
          </c:val>
        </c:ser>
        <c:ser>
          <c:idx val="6"/>
          <c:order val="6"/>
          <c:tx>
            <c:strRef>
              <c:f>'Z:\Assessment\Assessment Data 2007-2013\[Use of Results by year chart.xlsx]Sheet1'!$H$13</c:f>
              <c:strCache>
                <c:ptCount val="1"/>
                <c:pt idx="0">
                  <c:v>New 
Assessment
Committee or 
Meetings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chart.xlsx]Sheet1'!$H$14:$H$19</c:f>
              <c:numCache>
                <c:formatCode>General</c:formatCode>
                <c:ptCount val="6"/>
                <c:pt idx="0">
                  <c:v>2</c:v>
                </c:pt>
                <c:pt idx="1">
                  <c:v>0</c:v>
                </c:pt>
                <c:pt idx="2">
                  <c:v>5</c:v>
                </c:pt>
                <c:pt idx="3">
                  <c:v>5</c:v>
                </c:pt>
                <c:pt idx="4">
                  <c:v>2</c:v>
                </c:pt>
                <c:pt idx="5">
                  <c:v>5</c:v>
                </c:pt>
              </c:numCache>
            </c:numRef>
          </c:val>
        </c:ser>
        <c:ser>
          <c:idx val="7"/>
          <c:order val="7"/>
          <c:tx>
            <c:strRef>
              <c:f>'Z:\Assessment\Assessment Data 2007-2013\[Use of Results by year chart.xlsx]Sheet1'!$I$13</c:f>
              <c:strCache>
                <c:ptCount val="1"/>
                <c:pt idx="0">
                  <c:v>New Strategic
or Other
Planning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chart.xlsx]Sheet1'!$I$14:$I$19</c:f>
              <c:numCache>
                <c:formatCode>General</c:formatCode>
                <c:ptCount val="6"/>
                <c:pt idx="0">
                  <c:v>2</c:v>
                </c:pt>
                <c:pt idx="1">
                  <c:v>0</c:v>
                </c:pt>
                <c:pt idx="2">
                  <c:v>14</c:v>
                </c:pt>
                <c:pt idx="3">
                  <c:v>13</c:v>
                </c:pt>
                <c:pt idx="4">
                  <c:v>6</c:v>
                </c:pt>
                <c:pt idx="5">
                  <c:v>7</c:v>
                </c:pt>
              </c:numCache>
            </c:numRef>
          </c:val>
        </c:ser>
        <c:ser>
          <c:idx val="8"/>
          <c:order val="8"/>
          <c:tx>
            <c:strRef>
              <c:f>'Z:\Assessment\Assessment Data 2007-2013\[Use of Results by year chart.xlsx]Sheet1'!$J$13</c:f>
              <c:strCache>
                <c:ptCount val="1"/>
                <c:pt idx="0">
                  <c:v>None 
this
year</c:v>
                </c:pt>
              </c:strCache>
            </c:strRef>
          </c:tx>
          <c:invertIfNegative val="0"/>
          <c:cat>
            <c:strRef>
              <c:f>'Z:\Assessment\Assessment Data 2007-2013\[Use of Results by year chart.xlsx]Sheet1'!$A$14:$A$19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'Z:\Assessment\Assessment Data 2007-2013\[Use of Results by year chart.xlsx]Sheet1'!$J$14:$J$19</c:f>
              <c:numCache>
                <c:formatCode>General</c:formatCode>
                <c:ptCount val="6"/>
                <c:pt idx="0">
                  <c:v>15</c:v>
                </c:pt>
                <c:pt idx="1">
                  <c:v>12</c:v>
                </c:pt>
                <c:pt idx="2">
                  <c:v>20</c:v>
                </c:pt>
                <c:pt idx="3">
                  <c:v>18</c:v>
                </c:pt>
                <c:pt idx="4">
                  <c:v>22</c:v>
                </c:pt>
                <c:pt idx="5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528960"/>
        <c:axId val="107530496"/>
      </c:barChart>
      <c:catAx>
        <c:axId val="107528960"/>
        <c:scaling>
          <c:orientation val="minMax"/>
        </c:scaling>
        <c:delete val="0"/>
        <c:axPos val="b"/>
        <c:majorTickMark val="out"/>
        <c:minorTickMark val="none"/>
        <c:tickLblPos val="nextTo"/>
        <c:crossAx val="107530496"/>
        <c:crosses val="autoZero"/>
        <c:auto val="1"/>
        <c:lblAlgn val="ctr"/>
        <c:lblOffset val="100"/>
        <c:noMultiLvlLbl val="0"/>
      </c:catAx>
      <c:valAx>
        <c:axId val="107530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7528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058106598061389"/>
          <c:y val="5.6692063974993559E-2"/>
          <c:w val="0.11975481406408357"/>
          <c:h val="0.9302734706855816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0.26374</cdr:x>
      <cdr:y>0.02326</cdr:y>
    </cdr:from>
    <cdr:to>
      <cdr:x>0.96703</cdr:x>
      <cdr:y>0.09302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28800" y="152399"/>
          <a:ext cx="4876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0.1978</cdr:x>
      <cdr:y>0.03488</cdr:y>
    </cdr:from>
    <cdr:to>
      <cdr:x>0.82418</cdr:x>
      <cdr:y>0.09302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71600" y="228599"/>
          <a:ext cx="4343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2F6C988-ECE9-415F-A0DF-9A59C77B559D}" type="datetimeFigureOut">
              <a:rPr lang="en-US" smtClean="0"/>
              <a:t>5/8/2014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3796117-CE26-4CAB-B515-812C6BCAA8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years in review</a:t>
            </a:r>
            <a:br>
              <a:rPr lang="en-US" dirty="0" smtClean="0"/>
            </a:br>
            <a:r>
              <a:rPr lang="en-US" dirty="0" smtClean="0"/>
              <a:t>2007-2013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Bonnie Paller</a:t>
            </a:r>
          </a:p>
          <a:p>
            <a:r>
              <a:rPr lang="en-US" dirty="0" smtClean="0"/>
              <a:t>Annual Assessment Retreat</a:t>
            </a:r>
          </a:p>
          <a:p>
            <a:r>
              <a:rPr lang="en-US" dirty="0" smtClean="0"/>
              <a:t>May 9,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4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958099"/>
              </p:ext>
            </p:extLst>
          </p:nvPr>
        </p:nvGraphicFramePr>
        <p:xfrm>
          <a:off x="1905000" y="304800"/>
          <a:ext cx="6172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07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036508"/>
              </p:ext>
            </p:extLst>
          </p:nvPr>
        </p:nvGraphicFramePr>
        <p:xfrm>
          <a:off x="762000" y="304800"/>
          <a:ext cx="7362825" cy="5481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849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78058"/>
              </p:ext>
            </p:extLst>
          </p:nvPr>
        </p:nvGraphicFramePr>
        <p:xfrm>
          <a:off x="1143000" y="457200"/>
          <a:ext cx="69342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28800" y="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Use of Results by year and type - All Colleges</a:t>
            </a:r>
          </a:p>
        </p:txBody>
      </p:sp>
    </p:spTree>
    <p:extLst>
      <p:ext uri="{BB962C8B-B14F-4D97-AF65-F5344CB8AC3E}">
        <p14:creationId xmlns:p14="http://schemas.microsoft.com/office/powerpoint/2010/main" val="76628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067062"/>
              </p:ext>
            </p:extLst>
          </p:nvPr>
        </p:nvGraphicFramePr>
        <p:xfrm>
          <a:off x="762000" y="345280"/>
          <a:ext cx="7696200" cy="5903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1142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47</TotalTime>
  <Words>43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The years in review 2007-2013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years in review 2007-2013</dc:title>
  <dc:creator>123</dc:creator>
  <cp:lastModifiedBy>123</cp:lastModifiedBy>
  <cp:revision>7</cp:revision>
  <dcterms:created xsi:type="dcterms:W3CDTF">2014-05-06T20:08:44Z</dcterms:created>
  <dcterms:modified xsi:type="dcterms:W3CDTF">2014-05-08T18:23:43Z</dcterms:modified>
</cp:coreProperties>
</file>